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Noto Sans KR"/>
      <p:regular r:id="rId37"/>
      <p:bold r:id="rId38"/>
    </p:embeddedFont>
    <p:embeddedFont>
      <p:font typeface="Do Hyeon"/>
      <p:regular r:id="rId39"/>
    </p:embeddedFont>
    <p:embeddedFont>
      <p:font typeface="Noto Sans Symbol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5U4jNfEZ3383Pm8PKyWgUGKGB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45B0B7-F408-4E15-96BB-B00BC16AA816}">
  <a:tblStyle styleId="{E245B0B7-F408-4E15-96BB-B00BC16AA81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39FA2DB-4205-484D-9D51-DB9ED44BB2D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Symbols-regular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NotoSansSymbol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KR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DoHyeon-regular.fntdata"/><Relationship Id="rId16" Type="http://schemas.openxmlformats.org/officeDocument/2006/relationships/slide" Target="slides/slide11.xml"/><Relationship Id="rId38" Type="http://schemas.openxmlformats.org/officeDocument/2006/relationships/font" Target="fonts/NotoSansK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안녕하십니까 시각장애인을 위한 코디 추천 시스템 설계 발표를 맡은 장민준입니다.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df298efa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bdf298efa5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4521c7f9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c4521c7f9c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b4f975d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6b4f975d25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2b66be14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c2b66be145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2b66be145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c2b66be145_2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2b66be14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c2b66be145_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2b66be145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2c2b66be145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df298efa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2bdf298efa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071c2f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다음으로 UI 설계입니다.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카메라 기능 같은 경우, 사용자가 로그인을 하면 메인화면으로 이동하게 됩니다. 여기서 카메라 버튼을 누르면 사용자가 가져온 의류를 인식할 수 있는 촬영 화면이 나오게 됩니다. 촬영하기 버튼을 누르면 의류에 대한 정보를 TTS로 전달받은 뒤 코디 추천이나 색상 추천을 받을 수 있게 됩니다. 코디 추천을 할 경우 가져온 의류와 전반적으로 어울리는 코디를 추천받을 수 있고, 색상 추천을 할 경우 가져온 의류와 어울리는 색상만을 추천받을 수 있게 됩니다. 그리고 확인하기 버튼을 누르면 사용자가 추천을 받고 가져온 의류가 적합한 의류인지 다시 한 번 확인할 수 있습니다.</a:t>
            </a:r>
            <a:endParaRPr/>
          </a:p>
        </p:txBody>
      </p:sp>
      <p:sp>
        <p:nvSpPr>
          <p:cNvPr id="335" name="Google Shape;335;g2c071c2f08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발표는 다음과 같은 순서로 진행하겠습니다.</a:t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071c2f0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c071c2f08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80477ed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c80477edd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0a0c89d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2c0a0c89de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f0492d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29f0492dd8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df298efa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2bdf298efa5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b4f975d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26b4f975d25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첫번째, 코디 추천의 근거와 정확성을 명확하게 할 것이라는 사항입니다.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이에 대해 저희는 한국패션산업연구원에서 데이터 검수를 거친 데이터셋을 사용할 것이며 이를 사용설명서에 언급함으로써 사용자들에게 알릴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두번째, 추천한 의류가 맞는 지 확인하는 기능이 필요하다는 점입니다.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의류 추천 후 사용자가 고른 의류를 다시 확인할 수 있는 기능을 추가했습니다.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마지막으로, 실제 장애인 입장에서 볼 것이라는 점입니다.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서울시각장애인복지관에 자문을 요청했고 또한 실제 시각장애인분과 인터뷰를 요청했으며 이를 토대로 시스템 수정중에 있습니다.</a:t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80477edd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첫번째, 코디 추천의 근거와 정확성을 명확하게 할 것이라는 사항입니다.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이에 대해 저희는 한국패션산업연구원에서 데이터 검수를 거친 데이터셋을 사용할 것이며 이를 사용설명서에 언급함으로써 사용자들에게 알릴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두번째, 추천한 의류가 맞는 지 확인하는 기능이 필요하다는 점입니다.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의류 추천 후 사용자가 고른 의류를 다시 확인할 수 있는 기능을 추가했습니다.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마지막으로, 실제 장애인 입장에서 볼 것이라는 점입니다.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서울시각장애인복지관에 자문을 요청했고 또한 실제 시각장애인분과 인터뷰를 요청했으며 이를 토대로 시스템 수정중에 있습니다.</a:t>
            </a:r>
            <a:endParaRPr/>
          </a:p>
        </p:txBody>
      </p:sp>
      <p:sp>
        <p:nvSpPr>
          <p:cNvPr id="158" name="Google Shape;158;g2c80477edda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007eaca3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b007eaca30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0" Type="http://schemas.openxmlformats.org/officeDocument/2006/relationships/hyperlink" Target="https://github.com/roin0917" TargetMode="External"/><Relationship Id="rId9" Type="http://schemas.openxmlformats.org/officeDocument/2006/relationships/hyperlink" Target="https://github.com/yoonjin301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github.com/orgs/Capstone-Clothing/" TargetMode="External"/><Relationship Id="rId7" Type="http://schemas.openxmlformats.org/officeDocument/2006/relationships/hyperlink" Target="https://github.com/orgs/Capstone-Clothing/people/OrangeKim98" TargetMode="External"/><Relationship Id="rId8" Type="http://schemas.openxmlformats.org/officeDocument/2006/relationships/hyperlink" Target="https://github.com/JMJ123-S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8.jpg"/><Relationship Id="rId7" Type="http://schemas.openxmlformats.org/officeDocument/2006/relationships/image" Target="../media/image16.jp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85575" y="687050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설계서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i="0" sz="1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b="1" i="0" lang="ko-KR" sz="15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b="0" i="0" sz="6000" u="none" cap="none" strike="noStrike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b="1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b="0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  2019156028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2020152037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    2020152039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2024.03.21.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bdf298efa5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df298efa5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bdf298efa5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bdf298efa5_0_52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g2bdf298efa5_0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흐름도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g2bdf298efa5_0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4542" y="162174"/>
            <a:ext cx="9661348" cy="6533651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c4521c7f9c_3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4521c7f9c_3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c4521c7f9c_3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c4521c7f9c_3_9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6" name="Google Shape;266;g2c4521c7f9c_3_9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App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g2c4521c7f9c_3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7218" y="69980"/>
            <a:ext cx="9320074" cy="6699377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g2c4521c7f9c_3_9"/>
          <p:cNvSpPr/>
          <p:nvPr/>
        </p:nvSpPr>
        <p:spPr>
          <a:xfrm>
            <a:off x="2967950" y="197250"/>
            <a:ext cx="2106300" cy="376200"/>
          </a:xfrm>
          <a:prstGeom prst="frame">
            <a:avLst>
              <a:gd fmla="val 7327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2c4521c7f9c_3_9"/>
          <p:cNvSpPr/>
          <p:nvPr/>
        </p:nvSpPr>
        <p:spPr>
          <a:xfrm>
            <a:off x="5306375" y="197250"/>
            <a:ext cx="2174100" cy="376200"/>
          </a:xfrm>
          <a:prstGeom prst="frame">
            <a:avLst>
              <a:gd fmla="val 7327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2c4521c7f9c_3_9"/>
          <p:cNvSpPr/>
          <p:nvPr/>
        </p:nvSpPr>
        <p:spPr>
          <a:xfrm>
            <a:off x="7712600" y="197250"/>
            <a:ext cx="1702800" cy="376200"/>
          </a:xfrm>
          <a:prstGeom prst="frame">
            <a:avLst>
              <a:gd fmla="val 7327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c4521c7f9c_3_9"/>
          <p:cNvSpPr/>
          <p:nvPr/>
        </p:nvSpPr>
        <p:spPr>
          <a:xfrm>
            <a:off x="9635675" y="197250"/>
            <a:ext cx="2106300" cy="376200"/>
          </a:xfrm>
          <a:prstGeom prst="frame">
            <a:avLst>
              <a:gd fmla="val 7327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2c4521c7f9c_3_9"/>
          <p:cNvSpPr/>
          <p:nvPr/>
        </p:nvSpPr>
        <p:spPr>
          <a:xfrm>
            <a:off x="5306375" y="3258000"/>
            <a:ext cx="2174100" cy="376200"/>
          </a:xfrm>
          <a:prstGeom prst="frame">
            <a:avLst>
              <a:gd fmla="val 7327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6b4f975d2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6b4f975d25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6b4f975d25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6b4f975d25_0_32"/>
          <p:cNvSpPr txBox="1"/>
          <p:nvPr/>
        </p:nvSpPr>
        <p:spPr>
          <a:xfrm>
            <a:off x="293500" y="197250"/>
            <a:ext cx="1046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1" name="Google Shape;281;g26b4f975d25_0_3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Server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2" name="Google Shape;282;g26b4f975d25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350" y="2137025"/>
            <a:ext cx="8175002" cy="4530574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c2b66be145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c2b66be145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c2b66be145_2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2b66be145_2_1"/>
          <p:cNvSpPr txBox="1"/>
          <p:nvPr/>
        </p:nvSpPr>
        <p:spPr>
          <a:xfrm>
            <a:off x="293500" y="197250"/>
            <a:ext cx="1043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1" name="Google Shape;291;g2c2b66be145_2_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(1/4) - 의류 이미지 전처리 모듈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2" name="Google Shape;292;g2c2b66be145_2_1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/>
                <a:gridCol w="2176325"/>
                <a:gridCol w="2057400"/>
                <a:gridCol w="2057400"/>
                <a:gridCol w="2057400"/>
              </a:tblGrid>
              <a:tr h="48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4"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클라이언트에게 서버로 전송받은 의류 이미지를 분류하기 위해 전처리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87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이미지를 전처리하는 모듈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 hMerge="1"/>
                <a:tc rowSpan="2" hMerge="1"/>
              </a:tr>
              <a:tr h="0">
                <a:tc vMerge="1"/>
                <a:tc vMerge="1"/>
                <a:tc gridSpan="3" vMerge="1"/>
                <a:tc hMerge="1" vMerge="1"/>
                <a:tc hMerge="1" vMerge="1"/>
              </a:tr>
              <a:tr h="2106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  <a:tr h="64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preprocess_img()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이미지 크기조정, 정규화, 채널조정, 차원확장 등의 전처리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</a:tr>
              <a:tr h="702675">
                <a:tc vMerge="1"/>
                <a:tc vMerge="1"/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c2b66be145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2b66be145_2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2b66be145_2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c2b66be145_2_52"/>
          <p:cNvSpPr txBox="1"/>
          <p:nvPr/>
        </p:nvSpPr>
        <p:spPr>
          <a:xfrm>
            <a:off x="293500" y="197250"/>
            <a:ext cx="1040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g2c2b66be145_2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(2/4) - 의류 분석 모듈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02" name="Google Shape;302;g2c2b66be145_2_52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/>
                <a:gridCol w="2176325"/>
                <a:gridCol w="2057400"/>
                <a:gridCol w="2057400"/>
                <a:gridCol w="2057400"/>
              </a:tblGrid>
              <a:tr h="48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 측에서 보낸 의류 이미지를 분석하는 모듈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  <a:tr h="887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Classification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이미지의 정보(색상, 종류)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 hMerge="1"/>
                <a:tc rowSpan="2" hMerge="1"/>
              </a:tr>
              <a:tr h="0">
                <a:tc vMerge="1"/>
                <a:tc vMerge="1"/>
                <a:tc gridSpan="3" vMerge="1"/>
                <a:tc hMerge="1" vMerge="1"/>
                <a:tc hMerge="1" vMerge="1"/>
              </a:tr>
              <a:tr h="2106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  <a:tr h="1081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conv2d()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max_pooling2d()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flatten()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dense()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CNN모델의 기본 구조 설계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0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cnn_model()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정의된 메서드를 통해 CNN 모델의 구조를 정의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c2b66be145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2b66be145_2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c2b66be145_2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c2b66be145_2_41"/>
          <p:cNvSpPr txBox="1"/>
          <p:nvPr/>
        </p:nvSpPr>
        <p:spPr>
          <a:xfrm>
            <a:off x="293500" y="197250"/>
            <a:ext cx="1080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1" name="Google Shape;311;g2c2b66be145_2_41"/>
          <p:cNvSpPr txBox="1"/>
          <p:nvPr/>
        </p:nvSpPr>
        <p:spPr>
          <a:xfrm>
            <a:off x="1411099" y="1519425"/>
            <a:ext cx="921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(3/4) - 의류 정보에 따른 코디 추천 모듈 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12" name="Google Shape;312;g2c2b66be145_2_41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/>
                <a:gridCol w="2176325"/>
                <a:gridCol w="2057400"/>
                <a:gridCol w="2057400"/>
                <a:gridCol w="2057400"/>
              </a:tblGrid>
              <a:tr h="48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이미지를 바탕으로 어울리는 코디를 추천함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  <a:tr h="887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Recommendation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의류와 어울리는 코디를 추천하는 모듈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 hMerge="1"/>
                <a:tc rowSpan="2" hMerge="1"/>
              </a:tr>
              <a:tr h="0">
                <a:tc vMerge="1"/>
                <a:tc vMerge="1"/>
                <a:tc gridSpan="3" vMerge="1"/>
                <a:tc hMerge="1" vMerge="1"/>
                <a:tc hMerge="1" vMerge="1"/>
              </a:tr>
              <a:tr h="2106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  <a:tr h="64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Stylercm()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옷의 카테고리와 같은 스타일의 다른 카테고리 옷 추천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</a:tr>
              <a:tr h="702675">
                <a:tc vMerge="1"/>
                <a:tc vMerge="1"/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2c2b66be145_2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2b66be145_2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2b66be145_2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c2b66be145_2_61"/>
          <p:cNvSpPr txBox="1"/>
          <p:nvPr/>
        </p:nvSpPr>
        <p:spPr>
          <a:xfrm>
            <a:off x="293500" y="197250"/>
            <a:ext cx="1039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1" name="Google Shape;321;g2c2b66be145_2_6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(4/4) - 색상 추천 모듈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22" name="Google Shape;322;g2c2b66be145_2_61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/>
                <a:gridCol w="2176325"/>
                <a:gridCol w="2057400"/>
                <a:gridCol w="2057400"/>
                <a:gridCol w="2057400"/>
              </a:tblGrid>
              <a:tr h="48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이미지의 색상 정보를 바탕으로 어울리는 색상을 추천함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87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Color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DB에 분류한 색상 조합을 가져와 사용자에게 추천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0">
                <a:tc vMerge="1"/>
                <a:tc vMerge="1"/>
                <a:tc gridSpan="3" vMerge="1"/>
                <a:tc hMerge="1" vMerge="1"/>
                <a:tc hMerge="1" vMerge="1"/>
              </a:tr>
              <a:tr h="2106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64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priority_color()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인식된 의류 정보에서 가장 분포도가 높은 색 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141325">
                <a:tc vMerge="1"/>
                <a:tc vMerge="1"/>
                <a:tc gridSpan="3" vMerge="1"/>
                <a:tc hMerge="1" vMerge="1"/>
                <a:tc hMerge="1" vMerge="1"/>
              </a:tr>
              <a:tr h="70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matching_list()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DB와 연동해 가져온 색 조합 리스트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2bdf298efa5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bdf298efa5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bdf298efa5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bdf298efa5_0_44"/>
          <p:cNvSpPr txBox="1"/>
          <p:nvPr/>
        </p:nvSpPr>
        <p:spPr>
          <a:xfrm>
            <a:off x="293500" y="197250"/>
            <a:ext cx="1070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1" name="Google Shape;331;g2bdf298efa5_0_44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API 설계 - 기온에 따른 코디 추천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32" name="Google Shape;332;g2bdf298efa5_0_44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/>
                <a:gridCol w="2176325"/>
                <a:gridCol w="2057400"/>
                <a:gridCol w="2057400"/>
                <a:gridCol w="2057400"/>
              </a:tblGrid>
              <a:tr h="309575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weatherCodi(temp)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565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 정보를 받으면 그에 따른 추천 코디를 알려줌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입력값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87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Double temp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0">
                <a:tc vMerge="1"/>
                <a:tc vMerge="1"/>
                <a:tc gridSpan="3" vMerge="1"/>
                <a:tc hMerge="1" vMerge="1"/>
                <a:tc hMerge="1" vMerge="1"/>
              </a:tr>
              <a:tr h="2106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리턴값 (json)</a:t>
                      </a:r>
                      <a:endParaRPr b="1"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64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 weatherRcm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입력된 온도에 따른 코디 추천 내용</a:t>
                      </a:r>
                      <a:endParaRPr sz="18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233100">
                <a:tc vMerge="1"/>
                <a:tc vMerge="1"/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c071c2f08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1599" y="3906001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c071c2f08b_0_0"/>
          <p:cNvSpPr txBox="1"/>
          <p:nvPr/>
        </p:nvSpPr>
        <p:spPr>
          <a:xfrm>
            <a:off x="582100" y="1333350"/>
            <a:ext cx="537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(1/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카메라 기능</a:t>
            </a:r>
            <a:endParaRPr b="0" i="0" sz="2500" u="none" cap="none" strike="noStrik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9" name="Google Shape;339;g2c071c2f08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071c2f08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c071c2f08b_0_0"/>
          <p:cNvSpPr txBox="1"/>
          <p:nvPr/>
        </p:nvSpPr>
        <p:spPr>
          <a:xfrm>
            <a:off x="293500" y="197250"/>
            <a:ext cx="1062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2" name="Google Shape;342;g2c071c2f08b_0_0"/>
          <p:cNvSpPr txBox="1"/>
          <p:nvPr/>
        </p:nvSpPr>
        <p:spPr>
          <a:xfrm>
            <a:off x="4522388" y="5858938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인식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3" name="Google Shape;343;g2c071c2f08b_0_0"/>
          <p:cNvSpPr txBox="1"/>
          <p:nvPr/>
        </p:nvSpPr>
        <p:spPr>
          <a:xfrm>
            <a:off x="2551650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촬영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4" name="Google Shape;344;g2c071c2f08b_0_0"/>
          <p:cNvSpPr txBox="1"/>
          <p:nvPr/>
        </p:nvSpPr>
        <p:spPr>
          <a:xfrm>
            <a:off x="582100" y="5858950"/>
            <a:ext cx="16656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5" name="Google Shape;345;g2c071c2f08b_0_0"/>
          <p:cNvSpPr txBox="1"/>
          <p:nvPr/>
        </p:nvSpPr>
        <p:spPr>
          <a:xfrm>
            <a:off x="649313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6" name="Google Shape;346;g2c071c2f08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00" y="2084549"/>
            <a:ext cx="11498158" cy="3666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c071c2f08b_0_0"/>
          <p:cNvSpPr txBox="1"/>
          <p:nvPr/>
        </p:nvSpPr>
        <p:spPr>
          <a:xfrm>
            <a:off x="846388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추천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g2c071c2f08b_0_0"/>
          <p:cNvSpPr txBox="1"/>
          <p:nvPr/>
        </p:nvSpPr>
        <p:spPr>
          <a:xfrm>
            <a:off x="1043463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확인하기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2"/>
          <p:cNvSpPr txBox="1"/>
          <p:nvPr/>
        </p:nvSpPr>
        <p:spPr>
          <a:xfrm>
            <a:off x="293500" y="197250"/>
            <a:ext cx="1110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7" name="Google Shape;357;p12"/>
          <p:cNvSpPr txBox="1"/>
          <p:nvPr/>
        </p:nvSpPr>
        <p:spPr>
          <a:xfrm>
            <a:off x="582100" y="1333350"/>
            <a:ext cx="513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(2/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날씨 기능</a:t>
            </a:r>
            <a:endParaRPr b="0" i="0" sz="2500" u="none" cap="none" strike="noStrik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8" name="Google Shape;35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12" y="2007646"/>
            <a:ext cx="7959845" cy="387340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 txBox="1"/>
          <p:nvPr/>
        </p:nvSpPr>
        <p:spPr>
          <a:xfrm>
            <a:off x="58210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266795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지역 날씨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475380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지역 검색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683965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지역 날씨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019700" y="369450"/>
            <a:ext cx="622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9450" y="700349"/>
            <a:ext cx="1517275" cy="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474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3250" y="5095125"/>
            <a:ext cx="2443601" cy="24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840875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840863" y="25913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840875" y="36459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840863" y="470061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840875" y="57552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241113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241125" y="25954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07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241113" y="36500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08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241125" y="4714238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09</a:t>
            </a:r>
            <a:endParaRPr b="0" i="0" sz="2800" u="none" cap="none" strike="noStrik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2498175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98175" y="2579400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498174" y="3622125"/>
            <a:ext cx="2968461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b="0" i="0" sz="2800" u="none" cap="none" strike="noStrik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2498175" y="4676775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b="0" i="0" sz="2800" u="none" cap="none" strike="noStrik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2498175" y="573142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0" i="0" lang="ko-KR" sz="15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b="0" i="0" sz="1500" u="none" cap="none" strike="noStrik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7898424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7898425" y="257157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7898425" y="3626225"/>
            <a:ext cx="262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7898425" y="4690425"/>
            <a:ext cx="3857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b="0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ko-KR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일정</a:t>
            </a:r>
            <a:endParaRPr b="0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54248" y="15128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3P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5775" y="-598450"/>
            <a:ext cx="2443601" cy="246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4249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"/>
          <p:cNvGrpSpPr/>
          <p:nvPr/>
        </p:nvGrpSpPr>
        <p:grpSpPr>
          <a:xfrm>
            <a:off x="7241125" y="5757225"/>
            <a:ext cx="3948000" cy="447600"/>
            <a:chOff x="7393525" y="4690425"/>
            <a:chExt cx="3948000" cy="447600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7393525" y="4714238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10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8050825" y="4690425"/>
              <a:ext cx="3290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필요기술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및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참고문헌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005075" y="25954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6P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5466648" y="3642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7P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4578048" y="467677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8P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5632723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9P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0466523" y="1516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21P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0121673" y="25695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24P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9439523" y="36310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26P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0911698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28P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0815498" y="46904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27P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c071c2f08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c071c2f08b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c071c2f08b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071c2f08b_0_17"/>
          <p:cNvSpPr txBox="1"/>
          <p:nvPr/>
        </p:nvSpPr>
        <p:spPr>
          <a:xfrm>
            <a:off x="293500" y="197250"/>
            <a:ext cx="1060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1" name="Google Shape;371;g2c071c2f08b_0_17"/>
          <p:cNvSpPr txBox="1"/>
          <p:nvPr/>
        </p:nvSpPr>
        <p:spPr>
          <a:xfrm>
            <a:off x="582100" y="1333350"/>
            <a:ext cx="54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(3/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마이페이지</a:t>
            </a:r>
            <a:endParaRPr b="1" i="0" sz="2500" u="none" cap="none" strike="noStrik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2" name="Google Shape;372;g2c071c2f08b_0_17"/>
          <p:cNvSpPr txBox="1"/>
          <p:nvPr/>
        </p:nvSpPr>
        <p:spPr>
          <a:xfrm>
            <a:off x="582100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3" name="Google Shape;373;g2c071c2f08b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00" y="1984913"/>
            <a:ext cx="6205780" cy="406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c071c2f08b_0_17"/>
          <p:cNvSpPr txBox="1"/>
          <p:nvPr/>
        </p:nvSpPr>
        <p:spPr>
          <a:xfrm>
            <a:off x="2767588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5" name="Google Shape;375;g2c071c2f08b_0_17"/>
          <p:cNvSpPr txBox="1"/>
          <p:nvPr/>
        </p:nvSpPr>
        <p:spPr>
          <a:xfrm>
            <a:off x="4953088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성별 변경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2c80477edd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80477edda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c80477edda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c80477edda_0_17"/>
          <p:cNvSpPr txBox="1"/>
          <p:nvPr/>
        </p:nvSpPr>
        <p:spPr>
          <a:xfrm>
            <a:off x="293500" y="197250"/>
            <a:ext cx="1060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4" name="Google Shape;384;g2c80477edda_0_17"/>
          <p:cNvSpPr txBox="1"/>
          <p:nvPr/>
        </p:nvSpPr>
        <p:spPr>
          <a:xfrm>
            <a:off x="582100" y="1333350"/>
            <a:ext cx="54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ko-KR" sz="2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</a:t>
            </a:r>
            <a:r>
              <a:rPr b="1" lang="ko-KR" sz="2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사용설명서</a:t>
            </a:r>
            <a:endParaRPr b="1" i="0" sz="2500" u="none" cap="none" strike="noStrik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g2c80477edda_0_17"/>
          <p:cNvSpPr txBox="1"/>
          <p:nvPr/>
        </p:nvSpPr>
        <p:spPr>
          <a:xfrm>
            <a:off x="6053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사용설명서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6" name="Google Shape;386;g2c80477edda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2" y="1984584"/>
            <a:ext cx="9978276" cy="387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c80477edda_0_17"/>
          <p:cNvSpPr txBox="1"/>
          <p:nvPr/>
        </p:nvSpPr>
        <p:spPr>
          <a:xfrm>
            <a:off x="26627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소개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8" name="Google Shape;388;g2c80477edda_0_17"/>
          <p:cNvSpPr txBox="1"/>
          <p:nvPr/>
        </p:nvSpPr>
        <p:spPr>
          <a:xfrm>
            <a:off x="47201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구성 소개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9" name="Google Shape;389;g2c80477edda_0_17"/>
          <p:cNvSpPr txBox="1"/>
          <p:nvPr/>
        </p:nvSpPr>
        <p:spPr>
          <a:xfrm>
            <a:off x="67775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 기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능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0" name="Google Shape;390;g2c80477edda_0_17"/>
          <p:cNvSpPr txBox="1"/>
          <p:nvPr/>
        </p:nvSpPr>
        <p:spPr>
          <a:xfrm>
            <a:off x="88349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날씨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c0a0c89de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c0a0c89de0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c0a0c89de0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c0a0c89de0_0_10"/>
          <p:cNvSpPr txBox="1"/>
          <p:nvPr/>
        </p:nvSpPr>
        <p:spPr>
          <a:xfrm>
            <a:off x="293500" y="197250"/>
            <a:ext cx="992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(4/4)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9" name="Google Shape;399;g2c0a0c89de0_0_10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분류 알고리즘 - 모델 설명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0" name="Google Shape;400;g2c0a0c89de0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350" y="2456700"/>
            <a:ext cx="8379325" cy="34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c0a0c89de0_0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0350" y="2133475"/>
            <a:ext cx="8977326" cy="4580700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 txBox="1"/>
          <p:nvPr/>
        </p:nvSpPr>
        <p:spPr>
          <a:xfrm>
            <a:off x="1925956" y="1352630"/>
            <a:ext cx="4055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66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07" name="Google Shape;4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" name="Google Shape;410;p16"/>
          <p:cNvGraphicFramePr/>
          <p:nvPr/>
        </p:nvGraphicFramePr>
        <p:xfrm>
          <a:off x="1840350" y="206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4202475"/>
                <a:gridCol w="4202475"/>
              </a:tblGrid>
              <a:tr h="44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H/W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S/W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95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CPU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2.6GHz 6코어 Intel Core i7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RAM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16GB 2667MHz DDR4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GPU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NVIDIA GeForce GTX 1650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Language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Kotlin, JAVA, Python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Framework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 Studio, Spring Boot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Server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EC2, ELB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1" name="Google Shape;411;p16"/>
          <p:cNvSpPr txBox="1"/>
          <p:nvPr/>
        </p:nvSpPr>
        <p:spPr>
          <a:xfrm>
            <a:off x="293500" y="197250"/>
            <a:ext cx="979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b="1" i="0" sz="5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2" name="Google Shape;412;p16"/>
          <p:cNvSpPr txBox="1"/>
          <p:nvPr/>
        </p:nvSpPr>
        <p:spPr>
          <a:xfrm>
            <a:off x="1431810" y="15232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0"/>
          <p:cNvSpPr txBox="1"/>
          <p:nvPr/>
        </p:nvSpPr>
        <p:spPr>
          <a:xfrm>
            <a:off x="293500" y="197250"/>
            <a:ext cx="963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b="1" i="0" sz="5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21" name="Google Shape;421;p20"/>
          <p:cNvGrpSpPr/>
          <p:nvPr/>
        </p:nvGrpSpPr>
        <p:grpSpPr>
          <a:xfrm>
            <a:off x="1411110" y="1748022"/>
            <a:ext cx="9094915" cy="884003"/>
            <a:chOff x="1411110" y="1699222"/>
            <a:chExt cx="9094915" cy="884003"/>
          </a:xfrm>
        </p:grpSpPr>
        <p:sp>
          <p:nvSpPr>
            <p:cNvPr id="422" name="Google Shape;422;p20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졸업작품 GitHub 주소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23" name="Google Shape;423;p20"/>
            <p:cNvSpPr txBox="1"/>
            <p:nvPr/>
          </p:nvSpPr>
          <p:spPr>
            <a:xfrm>
              <a:off x="1955125" y="2213925"/>
              <a:ext cx="855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800"/>
                <a:buFont typeface="Noto Sans Symbols"/>
                <a:buChar char="●"/>
              </a:pPr>
              <a:r>
                <a:rPr b="1" i="0" lang="ko-KR" sz="1800" u="sng" cap="none" strike="noStrike">
                  <a:solidFill>
                    <a:schemeClr val="hlink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6"/>
                </a:rPr>
                <a:t>https://github.com/orgs/Capstone-Clothing/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24" name="Google Shape;424;p20"/>
          <p:cNvGrpSpPr/>
          <p:nvPr/>
        </p:nvGrpSpPr>
        <p:grpSpPr>
          <a:xfrm>
            <a:off x="1411110" y="2969501"/>
            <a:ext cx="9780690" cy="3461436"/>
            <a:chOff x="1411110" y="251051"/>
            <a:chExt cx="9780690" cy="3461436"/>
          </a:xfrm>
        </p:grpSpPr>
        <p:sp>
          <p:nvSpPr>
            <p:cNvPr id="425" name="Google Shape;425;p20"/>
            <p:cNvSpPr txBox="1"/>
            <p:nvPr/>
          </p:nvSpPr>
          <p:spPr>
            <a:xfrm>
              <a:off x="1411110" y="2510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팀원들 GitHub ID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1947900" y="788650"/>
              <a:ext cx="9243900" cy="2923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팀장 : 김주환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b="0" i="0" lang="ko-KR" sz="2000" u="none" cap="none" strike="noStrike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OrangeKim98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장민준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b="0" i="0" lang="ko-KR" sz="2000" u="none" cap="none" strike="noStrike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JMJ123-SG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정윤진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b="0" i="0" lang="ko-KR" sz="2000" u="none" cap="none" strike="noStrike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yoonjin301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최아로인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b="0" i="0" lang="ko-KR" sz="2000" u="none" cap="none" strike="noStrike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roin0917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9f0492dd8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9f0492dd89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9f0492dd89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9f0492dd89_1_0"/>
          <p:cNvSpPr txBox="1"/>
          <p:nvPr/>
        </p:nvSpPr>
        <p:spPr>
          <a:xfrm>
            <a:off x="1431810" y="14470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방법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5" name="Google Shape;435;g29f0492dd89_1_0"/>
          <p:cNvSpPr txBox="1"/>
          <p:nvPr/>
        </p:nvSpPr>
        <p:spPr>
          <a:xfrm>
            <a:off x="1840350" y="2058100"/>
            <a:ext cx="9341100" cy="1692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Studio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Kotlin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이용하여 </a:t>
            </a: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Application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OpenCV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사용하여 의류 정보 인식</a:t>
            </a:r>
            <a:endParaRPr b="0" i="0" sz="1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문화체육관광부에서 제공하는 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앱 접근성 지침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UI/UX 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6" name="Google Shape;436;g29f0492dd89_1_0"/>
          <p:cNvSpPr txBox="1"/>
          <p:nvPr/>
        </p:nvSpPr>
        <p:spPr>
          <a:xfrm>
            <a:off x="1840350" y="6213997"/>
            <a:ext cx="7790700" cy="41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SW 개발 방법론 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애자일 방법론</a:t>
            </a:r>
            <a:endParaRPr b="1" i="0" sz="1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7" name="Google Shape;437;g29f0492dd89_1_0"/>
          <p:cNvSpPr txBox="1"/>
          <p:nvPr/>
        </p:nvSpPr>
        <p:spPr>
          <a:xfrm>
            <a:off x="293500" y="197250"/>
            <a:ext cx="955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b="1" i="0" sz="5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8" name="Google Shape;438;g29f0492dd89_1_0"/>
          <p:cNvSpPr txBox="1"/>
          <p:nvPr/>
        </p:nvSpPr>
        <p:spPr>
          <a:xfrm>
            <a:off x="1840350" y="3278788"/>
            <a:ext cx="9341100" cy="2046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AWS EC2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이용한 서버 구축,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ELB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로드 밸런싱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Spring Boot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Rest API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서버 구현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을 이용한 의류 정보 인식, 코디 추천 알고리즘 제작 및 적용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9" name="Google Shape;439;g29f0492dd89_1_0"/>
          <p:cNvSpPr txBox="1"/>
          <p:nvPr/>
        </p:nvSpPr>
        <p:spPr>
          <a:xfrm>
            <a:off x="1840350" y="4876300"/>
            <a:ext cx="93411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Data Set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bdf298efa5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bdf298efa5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bdf298efa5_1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bdf298efa5_1_5"/>
          <p:cNvSpPr txBox="1"/>
          <p:nvPr/>
        </p:nvSpPr>
        <p:spPr>
          <a:xfrm>
            <a:off x="293500" y="197250"/>
            <a:ext cx="8714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(1/2)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8" name="Google Shape;448;g2bdf298efa5_1_5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9" name="Google Shape;449;g2bdf298efa5_1_5"/>
          <p:cNvSpPr txBox="1"/>
          <p:nvPr/>
        </p:nvSpPr>
        <p:spPr>
          <a:xfrm>
            <a:off x="1411110" y="388390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b="1" i="0" sz="25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0" name="Google Shape;450;g2bdf298efa5_1_5"/>
          <p:cNvSpPr txBox="1"/>
          <p:nvPr/>
        </p:nvSpPr>
        <p:spPr>
          <a:xfrm>
            <a:off x="1840350" y="2134300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운영체제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인 핸드폰 1대 준비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talkback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기능이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앱과 상호작용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하는지 확인</a:t>
            </a:r>
            <a:endParaRPr b="0" i="0" sz="2000" u="none" cap="none" strike="noStrike">
              <a:solidFill>
                <a:srgbClr val="9E9E9E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r>
              <a:rPr b="1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한 결과가 잘 </a:t>
            </a:r>
            <a:r>
              <a:rPr b="1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되는지 확인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1" name="Google Shape;451;g2bdf298efa5_1_5"/>
          <p:cNvSpPr txBox="1"/>
          <p:nvPr/>
        </p:nvSpPr>
        <p:spPr>
          <a:xfrm>
            <a:off x="1840350" y="4499175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서버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통신하는 시간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이 얼마나 걸리는지 확인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클라이언트가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전송한 데이터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 SQL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잘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저장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되는지 확인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RDS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 SQL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저장된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클라이언트에게 잘 전해지는지 확인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6b4f975d2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6b4f975d25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6b4f975d25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6b4f975d25_0_8"/>
          <p:cNvSpPr txBox="1"/>
          <p:nvPr/>
        </p:nvSpPr>
        <p:spPr>
          <a:xfrm>
            <a:off x="293500" y="197250"/>
            <a:ext cx="94419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(2/2)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0" name="Google Shape;460;g26b4f975d25_0_8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데모 순서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1" name="Google Shape;461;g26b4f975d25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0350" y="2169200"/>
            <a:ext cx="9244324" cy="4509301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9" name="Google Shape;469;p18"/>
          <p:cNvGraphicFramePr/>
          <p:nvPr/>
        </p:nvGraphicFramePr>
        <p:xfrm>
          <a:off x="1024374" y="1597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{E245B0B7-F408-4E15-96BB-B00BC16AA816}</a:tableStyleId>
              </a:tblPr>
              <a:tblGrid>
                <a:gridCol w="1072550"/>
                <a:gridCol w="2267675"/>
                <a:gridCol w="2267675"/>
                <a:gridCol w="2267675"/>
                <a:gridCol w="2267675"/>
              </a:tblGrid>
              <a:tr h="70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최아로인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자료수집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 및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 모델 조사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각종 API,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연동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시각장애인 용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음성출력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      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OpenCV를 이용한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알고리즘 설계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분석 모델 설계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서버와 앱 통신 설계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UI/UX 설계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TTS 설계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      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알고리즘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API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TTS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어플리케이션 작동/접근성 테스트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정확성/수행시간 테스트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통합 테스트/유지보수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70" name="Google Shape;470;p18"/>
          <p:cNvSpPr txBox="1"/>
          <p:nvPr/>
        </p:nvSpPr>
        <p:spPr>
          <a:xfrm>
            <a:off x="293500" y="197250"/>
            <a:ext cx="786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9"/>
          <p:cNvSpPr txBox="1"/>
          <p:nvPr/>
        </p:nvSpPr>
        <p:spPr>
          <a:xfrm>
            <a:off x="293500" y="197250"/>
            <a:ext cx="857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78" name="Google Shape;4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9" name="Google Shape;479;p19"/>
          <p:cNvGraphicFramePr/>
          <p:nvPr/>
        </p:nvGraphicFramePr>
        <p:xfrm>
          <a:off x="203150" y="126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349475"/>
                <a:gridCol w="2736850"/>
                <a:gridCol w="18020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</a:tblGrid>
              <a:tr h="42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추진사항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4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 및 분석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정의 및 분석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명세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 및 상세설계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47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51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정윤진, 최아로인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시험 및 데모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통합 테스트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졸업작품 완전성 보강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문서화 및 발표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종합설계 설계서 작성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발표(전시회, 공학대전)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 참가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 보고서 작성 및 패키징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최종보고서 작성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80" name="Google Shape;480;p19"/>
          <p:cNvGrpSpPr/>
          <p:nvPr/>
        </p:nvGrpSpPr>
        <p:grpSpPr>
          <a:xfrm>
            <a:off x="6091475" y="1842675"/>
            <a:ext cx="5641500" cy="4539175"/>
            <a:chOff x="6091475" y="1842675"/>
            <a:chExt cx="5641500" cy="4539175"/>
          </a:xfrm>
        </p:grpSpPr>
        <p:sp>
          <p:nvSpPr>
            <p:cNvPr id="481" name="Google Shape;481;p19"/>
            <p:cNvSpPr/>
            <p:nvPr/>
          </p:nvSpPr>
          <p:spPr>
            <a:xfrm>
              <a:off x="6091475" y="1842675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6627575" y="2467975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777275" y="3093275"/>
              <a:ext cx="18783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699775" y="4294775"/>
              <a:ext cx="20355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8235875" y="4511050"/>
              <a:ext cx="16083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11183925" y="5626200"/>
              <a:ext cx="2688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1196875" y="627415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6091475" y="210320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6929675" y="3474275"/>
              <a:ext cx="17010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627575" y="269975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6929675" y="3855275"/>
              <a:ext cx="17010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158275" y="4902550"/>
              <a:ext cx="8889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0916375" y="5169000"/>
              <a:ext cx="2688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15900" y="46081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A1.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및 사용설명서에 언급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1715900" y="550248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A3. 서울시각장애인복지관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자문 요청 및 실제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15900" y="505533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A2.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추천 후 사용자가 고른 의류를 다시 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확인할 수 있는 기능 추가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1715900" y="2294813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Q1.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코디 추천의 근거와 정확성을 명확하게 할 것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715900" y="2719350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Q2.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추천한 의류가 맞는 지 확인하는 기능이 필요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715900" y="31438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Q3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실제 장애인 입장에서 볼 것 - 조사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411110" y="17480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지난 발표에서의 지적 사항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1411110" y="40507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지적 사항에 대한 답변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 txBox="1"/>
          <p:nvPr/>
        </p:nvSpPr>
        <p:spPr>
          <a:xfrm>
            <a:off x="2566825" y="515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1"/>
          <p:cNvSpPr txBox="1"/>
          <p:nvPr/>
        </p:nvSpPr>
        <p:spPr>
          <a:xfrm>
            <a:off x="293500" y="197250"/>
            <a:ext cx="91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필요기술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문헌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03" name="Google Shape;503;p21"/>
          <p:cNvGrpSpPr/>
          <p:nvPr/>
        </p:nvGrpSpPr>
        <p:grpSpPr>
          <a:xfrm>
            <a:off x="350350" y="1467125"/>
            <a:ext cx="11646000" cy="4970690"/>
            <a:chOff x="350350" y="1467125"/>
            <a:chExt cx="11646000" cy="4970690"/>
          </a:xfrm>
        </p:grpSpPr>
        <p:sp>
          <p:nvSpPr>
            <p:cNvPr id="504" name="Google Shape;504;p21"/>
            <p:cNvSpPr/>
            <p:nvPr/>
          </p:nvSpPr>
          <p:spPr>
            <a:xfrm>
              <a:off x="350350" y="1467125"/>
              <a:ext cx="11646000" cy="49706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21"/>
            <p:cNvSpPr txBox="1"/>
            <p:nvPr/>
          </p:nvSpPr>
          <p:spPr>
            <a:xfrm>
              <a:off x="350350" y="1579675"/>
              <a:ext cx="11646000" cy="465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논문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김영종 외 4명, 시각 장애인 의복 문제 해결을 위한 기술적 제안 연구, ASK 2022 학술발표대회 논문집, 29(1), 0606-0609, 2022.05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Aries Arditi 외 2명, Clothing Matching for Visually Impaired Persons, Technology and Disability, 23, 2011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단행본(책)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한학용, 패턴인식개론, 한빛미디어, 2009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김상운, Matlab으로 배우는 패턴인식 및 학습, 홍릉과학출판사, 2003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송재일 외 8명, 문화체육관광부 국립장애인도서관(모바일 앱 접근성), 2016.10.20, 방송통신표준심의회,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https://www.nld.go.kr/ableFront/new_standard_guide/accessibility.jsp</a:t>
              </a: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한국패션산업연구원, AI Hub(K-Fashion 이미지), 2022.10.12, 오피니언라이브, 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https://aihub.or.kr/aihubdata/data/view.do?currMenu=115&amp;topMenu=100&amp;aihubDataSe=realm&amp;dataSetSn=51</a:t>
              </a:r>
              <a:endParaRPr b="0" i="0" sz="11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b="1" i="0" sz="7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c80477edda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80477edda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c80477edda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c80477edda_2_5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" name="Google Shape;164;g2c80477edda_2_5"/>
          <p:cNvSpPr txBox="1"/>
          <p:nvPr/>
        </p:nvSpPr>
        <p:spPr>
          <a:xfrm>
            <a:off x="1715900" y="4303375"/>
            <a:ext cx="10221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Symbols"/>
              <a:buChar char="●"/>
            </a:pPr>
            <a:r>
              <a:rPr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각 객체의 이름이 길어서 혼란스럽거나, 짧아서 이해하기 어려움</a:t>
            </a:r>
            <a:endParaRPr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객체의 이름은 간단하게 명시하되, 내용은 사용설명서에 구체적으로 명시</a:t>
            </a:r>
            <a:endParaRPr b="1"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●"/>
            </a:pPr>
            <a:r>
              <a:rPr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 내용이 선천적/후천적 시각장애인을 만족시킬 수 있는가?</a:t>
            </a:r>
            <a:endParaRPr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후천적 시각장애인으로 범위 한정</a:t>
            </a:r>
            <a:endParaRPr b="1"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●"/>
            </a:pPr>
            <a:r>
              <a:rPr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다단계 메뉴 방식을 사용하되 단계가 길지 않아야 함</a:t>
            </a:r>
            <a:endParaRPr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기능은 2가지, 각 기능이 5단계를 넘어가지 않도록 구성</a:t>
            </a:r>
            <a:endParaRPr b="1"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g2c80477edda_2_5"/>
          <p:cNvSpPr txBox="1"/>
          <p:nvPr/>
        </p:nvSpPr>
        <p:spPr>
          <a:xfrm>
            <a:off x="1715900" y="1990013"/>
            <a:ext cx="102213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Symbols"/>
              <a:buChar char="●"/>
            </a:pPr>
            <a:r>
              <a:rPr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앱 사용시 전체적인 구조 파악의 어려움</a:t>
            </a:r>
            <a:endParaRPr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앱 실행 시 첫 화면으로 사용설명서의 앱 구성 설명 명시</a:t>
            </a:r>
            <a:endParaRPr b="1"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●"/>
            </a:pPr>
            <a:r>
              <a:rPr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표현 방법 : 표현이 길어지면 오히려 불편함</a:t>
            </a:r>
            <a:endParaRPr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“어둡고 짙은 검은색” -&gt; “어두운 검은색”으로 변경</a:t>
            </a:r>
            <a:endParaRPr b="1" sz="20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g2c80477edda_2_5"/>
          <p:cNvSpPr txBox="1"/>
          <p:nvPr/>
        </p:nvSpPr>
        <p:spPr>
          <a:xfrm>
            <a:off x="1411110" y="14432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lang="ko-KR" sz="25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서울시각장애인복지관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7" name="Google Shape;167;g2c80477edda_2_5"/>
          <p:cNvSpPr txBox="1"/>
          <p:nvPr/>
        </p:nvSpPr>
        <p:spPr>
          <a:xfrm>
            <a:off x="1411110" y="37459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lang="ko-KR" sz="25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007eaca30_2_5"/>
          <p:cNvSpPr txBox="1"/>
          <p:nvPr/>
        </p:nvSpPr>
        <p:spPr>
          <a:xfrm>
            <a:off x="293500" y="197250"/>
            <a:ext cx="954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73" name="Google Shape;173;g2b007eaca30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b007eaca30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b007eaca30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g2b007eaca30_2_5"/>
          <p:cNvGrpSpPr/>
          <p:nvPr/>
        </p:nvGrpSpPr>
        <p:grpSpPr>
          <a:xfrm>
            <a:off x="1679510" y="-2066274"/>
            <a:ext cx="8832986" cy="1321789"/>
            <a:chOff x="1679510" y="-2066274"/>
            <a:chExt cx="8832986" cy="1321789"/>
          </a:xfrm>
        </p:grpSpPr>
        <p:sp>
          <p:nvSpPr>
            <p:cNvPr id="177" name="Google Shape;177;g2b007eaca30_2_5"/>
            <p:cNvSpPr txBox="1"/>
            <p:nvPr/>
          </p:nvSpPr>
          <p:spPr>
            <a:xfrm>
              <a:off x="1679510" y="-2066274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주제 및 개요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8" name="Google Shape;178;g2b007eaca30_2_5"/>
            <p:cNvSpPr txBox="1"/>
            <p:nvPr/>
          </p:nvSpPr>
          <p:spPr>
            <a:xfrm>
              <a:off x="2216296" y="-1452485"/>
              <a:ext cx="8296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인식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 의류의 시각적 데이터를 </a:t>
              </a: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음성으로 출력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그 데이터를 바탕으로 시각장애인의 코디를 도울 수 있는 시스템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79" name="Google Shape;179;g2b007eaca30_2_5"/>
          <p:cNvGrpSpPr/>
          <p:nvPr/>
        </p:nvGrpSpPr>
        <p:grpSpPr>
          <a:xfrm>
            <a:off x="1411110" y="1290822"/>
            <a:ext cx="9094915" cy="1786806"/>
            <a:chOff x="1411110" y="1699222"/>
            <a:chExt cx="9094915" cy="1786806"/>
          </a:xfrm>
        </p:grpSpPr>
        <p:sp>
          <p:nvSpPr>
            <p:cNvPr id="180" name="Google Shape;180;g2b007eaca30_2_5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배경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1" name="Google Shape;181;g2b007eaca30_2_5"/>
            <p:cNvSpPr txBox="1"/>
            <p:nvPr/>
          </p:nvSpPr>
          <p:spPr>
            <a:xfrm>
              <a:off x="1955125" y="2213925"/>
              <a:ext cx="8550900" cy="1272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445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기술이 상용화 되면서 일반인 뿐만 아니라 </a:t>
              </a:r>
              <a:b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장애인들의 실생활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에도 큰 도움을 주고 있음</a:t>
              </a:r>
              <a:endParaRPr/>
            </a:p>
            <a:p>
              <a:pPr indent="-342900" lvl="0" marL="4445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시각장애인들은 </a:t>
              </a: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다른 사람들의 도움 없이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옷을 고르는 것에 어려움을 느낌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82" name="Google Shape;182;g2b007eaca30_2_5"/>
          <p:cNvGrpSpPr/>
          <p:nvPr/>
        </p:nvGrpSpPr>
        <p:grpSpPr>
          <a:xfrm>
            <a:off x="1411110" y="3045701"/>
            <a:ext cx="9780690" cy="1691721"/>
            <a:chOff x="1411110" y="708251"/>
            <a:chExt cx="9780690" cy="1691721"/>
          </a:xfrm>
        </p:grpSpPr>
        <p:sp>
          <p:nvSpPr>
            <p:cNvPr id="183" name="Google Shape;183;g2b007eaca30_2_5"/>
            <p:cNvSpPr txBox="1"/>
            <p:nvPr/>
          </p:nvSpPr>
          <p:spPr>
            <a:xfrm>
              <a:off x="1411110" y="7082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목표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4" name="Google Shape;184;g2b007eaca30_2_5"/>
            <p:cNvSpPr txBox="1"/>
            <p:nvPr/>
          </p:nvSpPr>
          <p:spPr>
            <a:xfrm>
              <a:off x="1947900" y="1245850"/>
              <a:ext cx="9243900" cy="1154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44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사용자가 선택한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의류의 종류와 패턴, 색상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분석하여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알려주고, </a:t>
              </a:r>
              <a:b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및 색상에 맞는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코디를 추천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하여 접근성이 쉬운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앱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</a:t>
              </a:r>
              <a:b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스스로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코디가 가능한 시스템 개발을 목표로 함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85" name="Google Shape;185;g2b007eaca30_2_5"/>
          <p:cNvGrpSpPr/>
          <p:nvPr/>
        </p:nvGrpSpPr>
        <p:grpSpPr>
          <a:xfrm>
            <a:off x="1411110" y="4787476"/>
            <a:ext cx="9780690" cy="2045664"/>
            <a:chOff x="1411110" y="746351"/>
            <a:chExt cx="9780690" cy="2045664"/>
          </a:xfrm>
        </p:grpSpPr>
        <p:sp>
          <p:nvSpPr>
            <p:cNvPr id="186" name="Google Shape;186;g2b007eaca30_2_5"/>
            <p:cNvSpPr txBox="1"/>
            <p:nvPr/>
          </p:nvSpPr>
          <p:spPr>
            <a:xfrm>
              <a:off x="1411110" y="7463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효과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7" name="Google Shape;187;g2b007eaca30_2_5"/>
            <p:cNvSpPr txBox="1"/>
            <p:nvPr/>
          </p:nvSpPr>
          <p:spPr>
            <a:xfrm>
              <a:off x="1947900" y="1283950"/>
              <a:ext cx="9243900" cy="1508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44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타인을 통한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도움의 필요성을 줄여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시각장애인의 일상생활에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긍정적인 변화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가져올 수 있음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42900" lvl="0" marL="444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적절한 의류를 선택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스타일링할 수 있게 된다면, 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사회적 행사 및 활동에 보다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적극적인 참여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불러올 수 있음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1478533" y="1525010"/>
            <a:ext cx="21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범위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3" name="Google Shape;193;p8"/>
          <p:cNvGrpSpPr/>
          <p:nvPr/>
        </p:nvGrpSpPr>
        <p:grpSpPr>
          <a:xfrm>
            <a:off x="1679887" y="2156495"/>
            <a:ext cx="8961013" cy="1762391"/>
            <a:chOff x="1679868" y="2156475"/>
            <a:chExt cx="8349807" cy="1762391"/>
          </a:xfrm>
        </p:grpSpPr>
        <p:sp>
          <p:nvSpPr>
            <p:cNvPr id="194" name="Google Shape;194;p8"/>
            <p:cNvSpPr txBox="1"/>
            <p:nvPr/>
          </p:nvSpPr>
          <p:spPr>
            <a:xfrm>
              <a:off x="1679875" y="2156475"/>
              <a:ext cx="27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이미지 전처리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5" name="Google Shape;195;p8"/>
            <p:cNvSpPr txBox="1"/>
            <p:nvPr/>
          </p:nvSpPr>
          <p:spPr>
            <a:xfrm>
              <a:off x="1982475" y="2556675"/>
              <a:ext cx="804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촬영한 의류를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이미지 전처리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후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정보 추출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(옷의 종류 및 색상)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1679868" y="3085241"/>
              <a:ext cx="225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445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7" name="Google Shape;197;p8"/>
            <p:cNvSpPr txBox="1"/>
            <p:nvPr/>
          </p:nvSpPr>
          <p:spPr>
            <a:xfrm>
              <a:off x="1982475" y="3549566"/>
              <a:ext cx="439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인식한 의류 정보를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b="1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1679868" y="5529962"/>
            <a:ext cx="5660400" cy="833613"/>
            <a:chOff x="1679868" y="5529962"/>
            <a:chExt cx="5660400" cy="833613"/>
          </a:xfrm>
        </p:grpSpPr>
        <p:sp>
          <p:nvSpPr>
            <p:cNvPr id="199" name="Google Shape;199;p8"/>
            <p:cNvSpPr txBox="1"/>
            <p:nvPr/>
          </p:nvSpPr>
          <p:spPr>
            <a:xfrm>
              <a:off x="1679868" y="5529962"/>
              <a:ext cx="566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API를 통한 코디 추천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1982475" y="5994275"/>
              <a:ext cx="517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정보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기온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따른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b="1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1679875" y="4033550"/>
            <a:ext cx="10180700" cy="1271525"/>
            <a:chOff x="1679875" y="4033550"/>
            <a:chExt cx="10180700" cy="1271525"/>
          </a:xfrm>
        </p:grpSpPr>
        <p:sp>
          <p:nvSpPr>
            <p:cNvPr id="202" name="Google Shape;202;p8"/>
            <p:cNvSpPr txBox="1"/>
            <p:nvPr/>
          </p:nvSpPr>
          <p:spPr>
            <a:xfrm>
              <a:off x="1679875" y="4033550"/>
              <a:ext cx="285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3" name="Google Shape;203;p8"/>
            <p:cNvSpPr txBox="1"/>
            <p:nvPr/>
          </p:nvSpPr>
          <p:spPr>
            <a:xfrm>
              <a:off x="1982478" y="4497868"/>
              <a:ext cx="88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학습 모델을 기반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1982475" y="4935775"/>
              <a:ext cx="987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DB에 저장된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색조합 정보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인식된 옷의 색상과 어울리는 색조합 추천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 txBox="1"/>
          <p:nvPr/>
        </p:nvSpPr>
        <p:spPr>
          <a:xfrm>
            <a:off x="293500" y="197250"/>
            <a:ext cx="945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5"/>
          <p:cNvGraphicFramePr/>
          <p:nvPr/>
        </p:nvGraphicFramePr>
        <p:xfrm>
          <a:off x="944846" y="17638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{E245B0B7-F408-4E15-96BB-B00BC16AA816}</a:tableStyleId>
              </a:tblPr>
              <a:tblGrid>
                <a:gridCol w="1122100"/>
                <a:gridCol w="3130125"/>
                <a:gridCol w="3130125"/>
                <a:gridCol w="3130125"/>
              </a:tblGrid>
              <a:tr h="143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사례명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(컬러 점자 양말)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NFC 태그 부착 옷)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3</a:t>
                      </a:r>
                      <a:endParaRPr b="1" sz="20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 정보 태그 부착 옷)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장점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양말 짝 분류 가능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옷에 대한 상세 정보 제공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세분화된 색상 정보 제공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단점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점자 훼손 시 </a:t>
                      </a:r>
                      <a:endParaRPr i="0" sz="2000" u="none" cap="none" strike="noStrik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태그 분실 시 </a:t>
                      </a:r>
                      <a:endParaRPr i="0" sz="2000" u="none" cap="none" strike="noStrik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정보 확인 불가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</a:t>
                      </a:r>
                      <a:r>
                        <a:rPr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</a:t>
                      </a: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환 지식이 없을 시 </a:t>
                      </a:r>
                      <a:b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 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17" name="Google Shape;217;p5"/>
          <p:cNvGrpSpPr/>
          <p:nvPr/>
        </p:nvGrpSpPr>
        <p:grpSpPr>
          <a:xfrm>
            <a:off x="2066945" y="1763831"/>
            <a:ext cx="9381285" cy="1434855"/>
            <a:chOff x="2076400" y="1763825"/>
            <a:chExt cx="9469350" cy="1866600"/>
          </a:xfrm>
        </p:grpSpPr>
        <p:pic>
          <p:nvPicPr>
            <p:cNvPr id="218" name="Google Shape;218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3285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76400" y="1763825"/>
              <a:ext cx="3156449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8930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5"/>
          <p:cNvSpPr txBox="1"/>
          <p:nvPr/>
        </p:nvSpPr>
        <p:spPr>
          <a:xfrm>
            <a:off x="293500" y="197250"/>
            <a:ext cx="667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2066950" y="5860500"/>
            <a:ext cx="9102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시공간의 제약 없이 의류의 정보를 알 수 있고, 색상환 지식이 없어도 의류 분별이 가능</a:t>
            </a:r>
            <a:endParaRPr b="1" i="0" sz="1800" u="sng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 txBox="1"/>
          <p:nvPr/>
        </p:nvSpPr>
        <p:spPr>
          <a:xfrm>
            <a:off x="293500" y="197250"/>
            <a:ext cx="711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7013" y="1895875"/>
            <a:ext cx="9753175" cy="4721325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11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제품 시나리오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/>
          <p:nvPr/>
        </p:nvSpPr>
        <p:spPr>
          <a:xfrm>
            <a:off x="293500" y="197250"/>
            <a:ext cx="816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구성도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2" name="Google Shape;24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8338" y="1810350"/>
            <a:ext cx="10335324" cy="4415725"/>
          </a:xfrm>
          <a:prstGeom prst="rect">
            <a:avLst/>
          </a:prstGeom>
          <a:noFill/>
          <a:ln cap="flat" cmpd="sng" w="28575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3" name="Google Shape;243;p10"/>
          <p:cNvGrpSpPr/>
          <p:nvPr/>
        </p:nvGrpSpPr>
        <p:grpSpPr>
          <a:xfrm>
            <a:off x="5373300" y="3811649"/>
            <a:ext cx="1445425" cy="1738326"/>
            <a:chOff x="5373300" y="3811649"/>
            <a:chExt cx="1445425" cy="1738326"/>
          </a:xfrm>
        </p:grpSpPr>
        <p:sp>
          <p:nvSpPr>
            <p:cNvPr id="244" name="Google Shape;244;p10"/>
            <p:cNvSpPr/>
            <p:nvPr/>
          </p:nvSpPr>
          <p:spPr>
            <a:xfrm>
              <a:off x="5373325" y="3811649"/>
              <a:ext cx="1445400" cy="361500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5373325" y="4270622"/>
              <a:ext cx="1445400" cy="361500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373300" y="4729603"/>
              <a:ext cx="1445400" cy="361500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5373325" y="5188475"/>
              <a:ext cx="1445400" cy="361500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2023-11-25T11:07:59Z</dcterms:created>
  <dc:creator>정윤진(2020152037)</dc:creator>
</cp:coreProperties>
</file>